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80" r:id="rId34"/>
    <p:sldId id="27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0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9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5757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14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277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90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38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0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4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0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73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5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51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75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9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github.com/gaurangkumar/codework.git" TargetMode="External"/><Relationship Id="rId2" Type="http://schemas.openxmlformats.org/officeDocument/2006/relationships/hyperlink" Target="https://www.w3school.com/php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getbootstrap.com/docs/4.0/getting-started/introduction" TargetMode="Externa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584200"/>
            <a:ext cx="10655300" cy="5765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 </a:t>
            </a:r>
          </a:p>
          <a:p>
            <a:pPr algn="ctr"/>
            <a:r>
              <a:rPr lang="en-US" dirty="0" smtClean="0"/>
              <a:t>PROJECT REPORT</a:t>
            </a:r>
          </a:p>
          <a:p>
            <a:pPr algn="ctr"/>
            <a:r>
              <a:rPr lang="en-US" dirty="0" smtClean="0"/>
              <a:t> ON</a:t>
            </a:r>
            <a:endParaRPr lang="en-US" dirty="0"/>
          </a:p>
          <a:p>
            <a:pPr algn="ctr"/>
            <a:r>
              <a:rPr lang="en-US" b="1" dirty="0"/>
              <a:t>CODEWORK FREELANCER MANAGEMENT SYSTEM</a:t>
            </a:r>
            <a:endParaRPr lang="en-US" dirty="0"/>
          </a:p>
          <a:p>
            <a:pPr algn="ctr"/>
            <a:r>
              <a:rPr lang="en-US" dirty="0" smtClean="0"/>
              <a:t>Submitted </a:t>
            </a:r>
            <a:r>
              <a:rPr lang="en-US" dirty="0"/>
              <a:t>to:</a:t>
            </a:r>
          </a:p>
          <a:p>
            <a:pPr algn="ctr"/>
            <a:r>
              <a:rPr lang="en-US" b="1" dirty="0"/>
              <a:t>Shri C.J. Patel Collage of Computer Studies, </a:t>
            </a:r>
            <a:r>
              <a:rPr lang="en-US" b="1" dirty="0" err="1"/>
              <a:t>Visnagar</a:t>
            </a:r>
            <a:r>
              <a:rPr lang="en-US" b="1" dirty="0"/>
              <a:t> </a:t>
            </a:r>
          </a:p>
          <a:p>
            <a:pPr algn="ctr"/>
            <a:r>
              <a:rPr lang="en-US" dirty="0" smtClean="0"/>
              <a:t>Affiliated </a:t>
            </a:r>
            <a:r>
              <a:rPr lang="en-US" dirty="0"/>
              <a:t>to:</a:t>
            </a:r>
          </a:p>
          <a:p>
            <a:pPr algn="ctr"/>
            <a:r>
              <a:rPr lang="en-US" b="1" dirty="0" err="1"/>
              <a:t>Sankalchand</a:t>
            </a:r>
            <a:r>
              <a:rPr lang="en-US" b="1" dirty="0"/>
              <a:t> Patel University 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Submitted </a:t>
            </a:r>
            <a:r>
              <a:rPr lang="en-US" dirty="0" smtClean="0"/>
              <a:t>by:</a:t>
            </a:r>
          </a:p>
          <a:p>
            <a:pPr algn="l"/>
            <a:r>
              <a:rPr lang="en-US" dirty="0" smtClean="0"/>
              <a:t>STUDENT </a:t>
            </a:r>
            <a:r>
              <a:rPr lang="en-US" dirty="0"/>
              <a:t>NAME		    </a:t>
            </a:r>
            <a:r>
              <a:rPr lang="en-US" dirty="0" smtClean="0"/>
              <a:t>					ROLL </a:t>
            </a:r>
            <a:r>
              <a:rPr lang="en-US" dirty="0"/>
              <a:t>NO.           </a:t>
            </a:r>
            <a:r>
              <a:rPr lang="en-US" dirty="0" smtClean="0"/>
              <a:t>					EXAM NO.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Vivek  Patel  		</a:t>
            </a:r>
            <a:r>
              <a:rPr lang="en-US" dirty="0" smtClean="0"/>
              <a:t>        			</a:t>
            </a:r>
            <a:r>
              <a:rPr lang="en-US" dirty="0"/>
              <a:t>	</a:t>
            </a:r>
            <a:r>
              <a:rPr lang="en-US" dirty="0" smtClean="0"/>
              <a:t>    22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smtClean="0"/>
              <a:t>Priya </a:t>
            </a:r>
            <a:r>
              <a:rPr lang="en-US" dirty="0"/>
              <a:t>Patel 		 	</a:t>
            </a:r>
            <a:r>
              <a:rPr lang="en-US" dirty="0" smtClean="0"/>
              <a:t>				    17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err="1" smtClean="0"/>
              <a:t>Gaurang</a:t>
            </a:r>
            <a:r>
              <a:rPr lang="en-US" dirty="0" smtClean="0"/>
              <a:t>  </a:t>
            </a:r>
            <a:r>
              <a:rPr lang="en-US" dirty="0" err="1"/>
              <a:t>Parmar</a:t>
            </a:r>
            <a:r>
              <a:rPr lang="en-US" dirty="0"/>
              <a:t>	 	</a:t>
            </a:r>
            <a:r>
              <a:rPr lang="en-US" dirty="0" smtClean="0"/>
              <a:t>				    09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699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27000"/>
            <a:ext cx="8596668" cy="660400"/>
          </a:xfrm>
        </p:spPr>
        <p:txBody>
          <a:bodyPr/>
          <a:lstStyle/>
          <a:p>
            <a:pPr algn="ctr"/>
            <a:r>
              <a:rPr lang="en-US" b="1" u="sng" dirty="0"/>
              <a:t>FIRST LEVEL DIAGRAM ADMIN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787400"/>
            <a:ext cx="8461202" cy="6070599"/>
          </a:xfrm>
        </p:spPr>
      </p:pic>
    </p:spTree>
    <p:extLst>
      <p:ext uri="{BB962C8B-B14F-4D97-AF65-F5344CB8AC3E}">
        <p14:creationId xmlns:p14="http://schemas.microsoft.com/office/powerpoint/2010/main" val="37194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660400"/>
          </a:xfrm>
        </p:spPr>
        <p:txBody>
          <a:bodyPr/>
          <a:lstStyle/>
          <a:p>
            <a:pPr algn="ctr"/>
            <a:r>
              <a:rPr lang="en-US" b="1" u="sng" dirty="0"/>
              <a:t>FIRST LEVEL DIAGRAM CLIENT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546600"/>
            <a:ext cx="8263466" cy="27322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660400"/>
            <a:ext cx="899559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838200"/>
          </a:xfrm>
        </p:spPr>
        <p:txBody>
          <a:bodyPr/>
          <a:lstStyle/>
          <a:p>
            <a:pPr algn="ctr"/>
            <a:r>
              <a:rPr lang="en-US" b="1" u="sng" dirty="0"/>
              <a:t>E R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4" y="952500"/>
            <a:ext cx="9242225" cy="3086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4" y="3771900"/>
            <a:ext cx="9242225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5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183" y="204788"/>
            <a:ext cx="8596668" cy="1320800"/>
          </a:xfrm>
        </p:spPr>
        <p:txBody>
          <a:bodyPr/>
          <a:lstStyle/>
          <a:p>
            <a:pPr algn="ctr"/>
            <a:r>
              <a:rPr lang="en-US" b="1" u="sng" dirty="0"/>
              <a:t>H R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8" y="1157598"/>
            <a:ext cx="7219582" cy="5220612"/>
          </a:xfrm>
        </p:spPr>
      </p:pic>
    </p:spTree>
    <p:extLst>
      <p:ext uri="{BB962C8B-B14F-4D97-AF65-F5344CB8AC3E}">
        <p14:creationId xmlns:p14="http://schemas.microsoft.com/office/powerpoint/2010/main" val="3899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</a:t>
            </a:r>
            <a:r>
              <a:rPr lang="en-US" b="1" u="sng" dirty="0"/>
              <a:t>DATA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2766" y="2249489"/>
            <a:ext cx="1430866" cy="3286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1.Admin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90573"/>
              </p:ext>
            </p:extLst>
          </p:nvPr>
        </p:nvGraphicFramePr>
        <p:xfrm>
          <a:off x="1392766" y="2719389"/>
          <a:ext cx="7040034" cy="32623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2445">
                  <a:extLst>
                    <a:ext uri="{9D8B030D-6E8A-4147-A177-3AD203B41FA5}">
                      <a16:colId xmlns:a16="http://schemas.microsoft.com/office/drawing/2014/main" val="1051483802"/>
                    </a:ext>
                  </a:extLst>
                </a:gridCol>
                <a:gridCol w="1022117">
                  <a:extLst>
                    <a:ext uri="{9D8B030D-6E8A-4147-A177-3AD203B41FA5}">
                      <a16:colId xmlns:a16="http://schemas.microsoft.com/office/drawing/2014/main" val="1604591967"/>
                    </a:ext>
                  </a:extLst>
                </a:gridCol>
                <a:gridCol w="1046323">
                  <a:extLst>
                    <a:ext uri="{9D8B030D-6E8A-4147-A177-3AD203B41FA5}">
                      <a16:colId xmlns:a16="http://schemas.microsoft.com/office/drawing/2014/main" val="1484418919"/>
                    </a:ext>
                  </a:extLst>
                </a:gridCol>
                <a:gridCol w="890936">
                  <a:extLst>
                    <a:ext uri="{9D8B030D-6E8A-4147-A177-3AD203B41FA5}">
                      <a16:colId xmlns:a16="http://schemas.microsoft.com/office/drawing/2014/main" val="2318447374"/>
                    </a:ext>
                  </a:extLst>
                </a:gridCol>
                <a:gridCol w="1539812">
                  <a:extLst>
                    <a:ext uri="{9D8B030D-6E8A-4147-A177-3AD203B41FA5}">
                      <a16:colId xmlns:a16="http://schemas.microsoft.com/office/drawing/2014/main" val="574132571"/>
                    </a:ext>
                  </a:extLst>
                </a:gridCol>
                <a:gridCol w="1548401">
                  <a:extLst>
                    <a:ext uri="{9D8B030D-6E8A-4147-A177-3AD203B41FA5}">
                      <a16:colId xmlns:a16="http://schemas.microsoft.com/office/drawing/2014/main" val="4191888663"/>
                    </a:ext>
                  </a:extLst>
                </a:gridCol>
              </a:tblGrid>
              <a:tr h="8263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Sr.No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Field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Constraints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0707201"/>
                  </a:ext>
                </a:extLst>
              </a:tr>
              <a:tr h="34798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Admin 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0704116"/>
                  </a:ext>
                </a:extLst>
              </a:tr>
              <a:tr h="34798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Admin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343879"/>
                  </a:ext>
                </a:extLst>
              </a:tr>
              <a:tr h="34798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Unique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Admin 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5975638"/>
                  </a:ext>
                </a:extLst>
              </a:tr>
              <a:tr h="6959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Admin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542984"/>
                  </a:ext>
                </a:extLst>
              </a:tr>
              <a:tr h="6959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Time stamp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Current timestamp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Date Update Records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446254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384300" y="6146800"/>
            <a:ext cx="6807200" cy="71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Description: -</a:t>
            </a:r>
            <a:r>
              <a:rPr lang="en-US" dirty="0"/>
              <a:t> Admin login information.</a:t>
            </a:r>
          </a:p>
        </p:txBody>
      </p:sp>
    </p:spTree>
    <p:extLst>
      <p:ext uri="{BB962C8B-B14F-4D97-AF65-F5344CB8AC3E}">
        <p14:creationId xmlns:p14="http://schemas.microsoft.com/office/powerpoint/2010/main" val="419930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500" y="725489"/>
            <a:ext cx="7813501" cy="10906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Client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18932"/>
              </p:ext>
            </p:extLst>
          </p:nvPr>
        </p:nvGraphicFramePr>
        <p:xfrm>
          <a:off x="1460500" y="1270794"/>
          <a:ext cx="7010400" cy="312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268">
                  <a:extLst>
                    <a:ext uri="{9D8B030D-6E8A-4147-A177-3AD203B41FA5}">
                      <a16:colId xmlns:a16="http://schemas.microsoft.com/office/drawing/2014/main" val="20082377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3981835788"/>
                    </a:ext>
                  </a:extLst>
                </a:gridCol>
                <a:gridCol w="1041919">
                  <a:extLst>
                    <a:ext uri="{9D8B030D-6E8A-4147-A177-3AD203B41FA5}">
                      <a16:colId xmlns:a16="http://schemas.microsoft.com/office/drawing/2014/main" val="3745096880"/>
                    </a:ext>
                  </a:extLst>
                </a:gridCol>
                <a:gridCol w="887185">
                  <a:extLst>
                    <a:ext uri="{9D8B030D-6E8A-4147-A177-3AD203B41FA5}">
                      <a16:colId xmlns:a16="http://schemas.microsoft.com/office/drawing/2014/main" val="3248253071"/>
                    </a:ext>
                  </a:extLst>
                </a:gridCol>
                <a:gridCol w="1533330">
                  <a:extLst>
                    <a:ext uri="{9D8B030D-6E8A-4147-A177-3AD203B41FA5}">
                      <a16:colId xmlns:a16="http://schemas.microsoft.com/office/drawing/2014/main" val="4090837077"/>
                    </a:ext>
                  </a:extLst>
                </a:gridCol>
                <a:gridCol w="1541884">
                  <a:extLst>
                    <a:ext uri="{9D8B030D-6E8A-4147-A177-3AD203B41FA5}">
                      <a16:colId xmlns:a16="http://schemas.microsoft.com/office/drawing/2014/main" val="3806558058"/>
                    </a:ext>
                  </a:extLst>
                </a:gridCol>
              </a:tblGrid>
              <a:tr h="7914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</a:rPr>
                        <a:t>Sr.No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Size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Constraints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15141"/>
                  </a:ext>
                </a:extLst>
              </a:tr>
              <a:tr h="3332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client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4213825"/>
                  </a:ext>
                </a:extLst>
              </a:tr>
              <a:tr h="3332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client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276517"/>
                  </a:ext>
                </a:extLst>
              </a:tr>
              <a:tr h="3332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Unique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client 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411795"/>
                  </a:ext>
                </a:extLst>
              </a:tr>
              <a:tr h="66651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password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client password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4205763"/>
                  </a:ext>
                </a:extLst>
              </a:tr>
              <a:tr h="666511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Time stamp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Current timestamp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Client sign up Date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94301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460500" y="4686300"/>
            <a:ext cx="6832600" cy="73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Description: -</a:t>
            </a:r>
            <a:r>
              <a:rPr lang="en-US" dirty="0"/>
              <a:t> Client registration details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1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500" y="979489"/>
            <a:ext cx="7813502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Feedback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526929"/>
              </p:ext>
            </p:extLst>
          </p:nvPr>
        </p:nvGraphicFramePr>
        <p:xfrm>
          <a:off x="1460500" y="1330804"/>
          <a:ext cx="7099300" cy="3139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8438">
                  <a:extLst>
                    <a:ext uri="{9D8B030D-6E8A-4147-A177-3AD203B41FA5}">
                      <a16:colId xmlns:a16="http://schemas.microsoft.com/office/drawing/2014/main" val="3238702740"/>
                    </a:ext>
                  </a:extLst>
                </a:gridCol>
                <a:gridCol w="1015761">
                  <a:extLst>
                    <a:ext uri="{9D8B030D-6E8A-4147-A177-3AD203B41FA5}">
                      <a16:colId xmlns:a16="http://schemas.microsoft.com/office/drawing/2014/main" val="1632137773"/>
                    </a:ext>
                  </a:extLst>
                </a:gridCol>
                <a:gridCol w="1043320">
                  <a:extLst>
                    <a:ext uri="{9D8B030D-6E8A-4147-A177-3AD203B41FA5}">
                      <a16:colId xmlns:a16="http://schemas.microsoft.com/office/drawing/2014/main" val="1298500822"/>
                    </a:ext>
                  </a:extLst>
                </a:gridCol>
                <a:gridCol w="863790">
                  <a:extLst>
                    <a:ext uri="{9D8B030D-6E8A-4147-A177-3AD203B41FA5}">
                      <a16:colId xmlns:a16="http://schemas.microsoft.com/office/drawing/2014/main" val="1500486995"/>
                    </a:ext>
                  </a:extLst>
                </a:gridCol>
                <a:gridCol w="1584271">
                  <a:extLst>
                    <a:ext uri="{9D8B030D-6E8A-4147-A177-3AD203B41FA5}">
                      <a16:colId xmlns:a16="http://schemas.microsoft.com/office/drawing/2014/main" val="2147942573"/>
                    </a:ext>
                  </a:extLst>
                </a:gridCol>
                <a:gridCol w="1593720">
                  <a:extLst>
                    <a:ext uri="{9D8B030D-6E8A-4147-A177-3AD203B41FA5}">
                      <a16:colId xmlns:a16="http://schemas.microsoft.com/office/drawing/2014/main" val="4092074497"/>
                    </a:ext>
                  </a:extLst>
                </a:gridCol>
              </a:tblGrid>
              <a:tr h="7186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</a:rPr>
                        <a:t>Sr.No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Size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Constraints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0483801"/>
                  </a:ext>
                </a:extLst>
              </a:tr>
              <a:tr h="30261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Fbid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Feedback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747663"/>
                  </a:ext>
                </a:extLst>
              </a:tr>
              <a:tr h="30261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user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948487"/>
                  </a:ext>
                </a:extLst>
              </a:tr>
              <a:tr h="30261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Unique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user 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8206331"/>
                  </a:ext>
                </a:extLst>
              </a:tr>
              <a:tr h="60523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Msg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Feedback message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5427648"/>
                  </a:ext>
                </a:extLst>
              </a:tr>
              <a:tr h="30261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Is_read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Tinyint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Msg read or not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6637041"/>
                  </a:ext>
                </a:extLst>
              </a:tr>
              <a:tr h="60523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Time stamp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Current timestamp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Feedback Date 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319465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460500" y="4686894"/>
            <a:ext cx="6832600" cy="73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Description: -</a:t>
            </a:r>
            <a:r>
              <a:rPr lang="en-US" dirty="0"/>
              <a:t> user feedback details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1" y="787401"/>
            <a:ext cx="8029402" cy="45046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Freelancer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734923"/>
              </p:ext>
            </p:extLst>
          </p:nvPr>
        </p:nvGraphicFramePr>
        <p:xfrm>
          <a:off x="1358900" y="1222230"/>
          <a:ext cx="7708899" cy="39156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5175">
                  <a:extLst>
                    <a:ext uri="{9D8B030D-6E8A-4147-A177-3AD203B41FA5}">
                      <a16:colId xmlns:a16="http://schemas.microsoft.com/office/drawing/2014/main" val="4274620442"/>
                    </a:ext>
                  </a:extLst>
                </a:gridCol>
                <a:gridCol w="1252610">
                  <a:extLst>
                    <a:ext uri="{9D8B030D-6E8A-4147-A177-3AD203B41FA5}">
                      <a16:colId xmlns:a16="http://schemas.microsoft.com/office/drawing/2014/main" val="2856156034"/>
                    </a:ext>
                  </a:extLst>
                </a:gridCol>
                <a:gridCol w="1107256">
                  <a:extLst>
                    <a:ext uri="{9D8B030D-6E8A-4147-A177-3AD203B41FA5}">
                      <a16:colId xmlns:a16="http://schemas.microsoft.com/office/drawing/2014/main" val="3117555685"/>
                    </a:ext>
                  </a:extLst>
                </a:gridCol>
                <a:gridCol w="872980">
                  <a:extLst>
                    <a:ext uri="{9D8B030D-6E8A-4147-A177-3AD203B41FA5}">
                      <a16:colId xmlns:a16="http://schemas.microsoft.com/office/drawing/2014/main" val="3426035555"/>
                    </a:ext>
                  </a:extLst>
                </a:gridCol>
                <a:gridCol w="1720309">
                  <a:extLst>
                    <a:ext uri="{9D8B030D-6E8A-4147-A177-3AD203B41FA5}">
                      <a16:colId xmlns:a16="http://schemas.microsoft.com/office/drawing/2014/main" val="313747714"/>
                    </a:ext>
                  </a:extLst>
                </a:gridCol>
                <a:gridCol w="1730569">
                  <a:extLst>
                    <a:ext uri="{9D8B030D-6E8A-4147-A177-3AD203B41FA5}">
                      <a16:colId xmlns:a16="http://schemas.microsoft.com/office/drawing/2014/main" val="1918344103"/>
                    </a:ext>
                  </a:extLst>
                </a:gridCol>
              </a:tblGrid>
              <a:tr h="5305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Sr.No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Field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Type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Size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Constraints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extLst>
                  <a:ext uri="{0D108BD9-81ED-4DB2-BD59-A6C34878D82A}">
                    <a16:rowId xmlns:a16="http://schemas.microsoft.com/office/drawing/2014/main" val="2667645175"/>
                  </a:ext>
                </a:extLst>
              </a:tr>
              <a:tr h="22339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Primary key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freelancer 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extLst>
                  <a:ext uri="{0D108BD9-81ED-4DB2-BD59-A6C34878D82A}">
                    <a16:rowId xmlns:a16="http://schemas.microsoft.com/office/drawing/2014/main" val="1509941226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freelance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extLst>
                  <a:ext uri="{0D108BD9-81ED-4DB2-BD59-A6C34878D82A}">
                    <a16:rowId xmlns:a16="http://schemas.microsoft.com/office/drawing/2014/main" val="4152465373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Email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Unique key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freelance email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extLst>
                  <a:ext uri="{0D108BD9-81ED-4DB2-BD59-A6C34878D82A}">
                    <a16:rowId xmlns:a16="http://schemas.microsoft.com/office/drawing/2014/main" val="2046803418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freelancer password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extLst>
                  <a:ext uri="{0D108BD9-81ED-4DB2-BD59-A6C34878D82A}">
                    <a16:rowId xmlns:a16="http://schemas.microsoft.com/office/drawing/2014/main" val="1716318229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lang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Programming language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extLst>
                  <a:ext uri="{0D108BD9-81ED-4DB2-BD59-A6C34878D82A}">
                    <a16:rowId xmlns:a16="http://schemas.microsoft.com/office/drawing/2014/main" val="778591623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Cv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Path of resume file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extLst>
                  <a:ext uri="{0D108BD9-81ED-4DB2-BD59-A6C34878D82A}">
                    <a16:rowId xmlns:a16="http://schemas.microsoft.com/office/drawing/2014/main" val="2790514544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Id_proof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Varchar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Path of</a:t>
                      </a:r>
                      <a:endParaRPr lang="en-IN" sz="9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Id/proof file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extLst>
                  <a:ext uri="{0D108BD9-81ED-4DB2-BD59-A6C34878D82A}">
                    <a16:rowId xmlns:a16="http://schemas.microsoft.com/office/drawing/2014/main" val="3302194007"/>
                  </a:ext>
                </a:extLst>
              </a:tr>
              <a:tr h="44679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Time stamp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Current timestamp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Freelancer Sign up Date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17" marR="58717" marT="0" marB="0"/>
                </a:tc>
                <a:extLst>
                  <a:ext uri="{0D108BD9-81ED-4DB2-BD59-A6C34878D82A}">
                    <a16:rowId xmlns:a16="http://schemas.microsoft.com/office/drawing/2014/main" val="4845495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358900" y="5292063"/>
            <a:ext cx="6832600" cy="73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Description: -</a:t>
            </a:r>
            <a:r>
              <a:rPr lang="en-US" dirty="0"/>
              <a:t> freelancer registration details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3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599" y="698501"/>
            <a:ext cx="8029402" cy="45046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</a:t>
            </a:r>
            <a:r>
              <a:rPr lang="en-US" dirty="0" err="1" smtClean="0"/>
              <a:t>post_prj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58900" y="6121400"/>
            <a:ext cx="6832600" cy="73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Description: -</a:t>
            </a:r>
            <a:r>
              <a:rPr lang="en-US" dirty="0"/>
              <a:t> client post project </a:t>
            </a:r>
            <a:r>
              <a:rPr lang="en-US" dirty="0" smtClean="0"/>
              <a:t>details.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3222"/>
              </p:ext>
            </p:extLst>
          </p:nvPr>
        </p:nvGraphicFramePr>
        <p:xfrm>
          <a:off x="1244599" y="1090088"/>
          <a:ext cx="7581902" cy="48789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0174">
                  <a:extLst>
                    <a:ext uri="{9D8B030D-6E8A-4147-A177-3AD203B41FA5}">
                      <a16:colId xmlns:a16="http://schemas.microsoft.com/office/drawing/2014/main" val="449999823"/>
                    </a:ext>
                  </a:extLst>
                </a:gridCol>
                <a:gridCol w="1191647">
                  <a:extLst>
                    <a:ext uri="{9D8B030D-6E8A-4147-A177-3AD203B41FA5}">
                      <a16:colId xmlns:a16="http://schemas.microsoft.com/office/drawing/2014/main" val="2154109676"/>
                    </a:ext>
                  </a:extLst>
                </a:gridCol>
                <a:gridCol w="1170319">
                  <a:extLst>
                    <a:ext uri="{9D8B030D-6E8A-4147-A177-3AD203B41FA5}">
                      <a16:colId xmlns:a16="http://schemas.microsoft.com/office/drawing/2014/main" val="407215671"/>
                    </a:ext>
                  </a:extLst>
                </a:gridCol>
                <a:gridCol w="963271">
                  <a:extLst>
                    <a:ext uri="{9D8B030D-6E8A-4147-A177-3AD203B41FA5}">
                      <a16:colId xmlns:a16="http://schemas.microsoft.com/office/drawing/2014/main" val="2998874197"/>
                    </a:ext>
                  </a:extLst>
                </a:gridCol>
                <a:gridCol w="1787914">
                  <a:extLst>
                    <a:ext uri="{9D8B030D-6E8A-4147-A177-3AD203B41FA5}">
                      <a16:colId xmlns:a16="http://schemas.microsoft.com/office/drawing/2014/main" val="3351859965"/>
                    </a:ext>
                  </a:extLst>
                </a:gridCol>
                <a:gridCol w="1798577">
                  <a:extLst>
                    <a:ext uri="{9D8B030D-6E8A-4147-A177-3AD203B41FA5}">
                      <a16:colId xmlns:a16="http://schemas.microsoft.com/office/drawing/2014/main" val="1270281028"/>
                    </a:ext>
                  </a:extLst>
                </a:gridCol>
              </a:tblGrid>
              <a:tr h="6293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Sr.No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Field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Type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Size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Constraints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Description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2891718795"/>
                  </a:ext>
                </a:extLst>
              </a:tr>
              <a:tr h="2659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Primary key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Project 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2898420962"/>
                  </a:ext>
                </a:extLst>
              </a:tr>
              <a:tr h="2659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Varchar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Project name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1184840020"/>
                  </a:ext>
                </a:extLst>
              </a:tr>
              <a:tr h="2659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Detail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Text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Project detail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4088795996"/>
                  </a:ext>
                </a:extLst>
              </a:tr>
              <a:tr h="53005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catagory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Varchar 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Project catagory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17560834"/>
                  </a:ext>
                </a:extLst>
              </a:tr>
              <a:tr h="53005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File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varchar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255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Browse project file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2155734925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Lang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Varchar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programming language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1342058547"/>
                  </a:ext>
                </a:extLst>
              </a:tr>
              <a:tr h="2659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Client 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2936236887"/>
                  </a:ext>
                </a:extLst>
              </a:tr>
              <a:tr h="2659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Freelancer 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1282312426"/>
                  </a:ext>
                </a:extLst>
              </a:tr>
              <a:tr h="2659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Status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Varchar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Project status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1334957256"/>
                  </a:ext>
                </a:extLst>
              </a:tr>
              <a:tr h="2659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Cost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Project cost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2552394274"/>
                  </a:ext>
                </a:extLst>
              </a:tr>
              <a:tr h="2659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Not null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Project paid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2251163147"/>
                  </a:ext>
                </a:extLst>
              </a:tr>
              <a:tr h="53005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Date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Time stamp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Current timestamp</a:t>
                      </a:r>
                      <a:endParaRPr lang="en-IN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Project Date</a:t>
                      </a:r>
                      <a:endParaRPr lang="en-I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21" marR="55521" marT="0" marB="0"/>
                </a:tc>
                <a:extLst>
                  <a:ext uri="{0D108BD9-81ED-4DB2-BD59-A6C34878D82A}">
                    <a16:rowId xmlns:a16="http://schemas.microsoft.com/office/drawing/2014/main" val="342859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37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599" y="698501"/>
            <a:ext cx="8029402" cy="45046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</a:t>
            </a:r>
            <a:r>
              <a:rPr lang="en-US" dirty="0" err="1" smtClean="0"/>
              <a:t>post_req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44598" y="5469059"/>
            <a:ext cx="6832600" cy="73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Description: -</a:t>
            </a:r>
            <a:r>
              <a:rPr lang="en-US" dirty="0"/>
              <a:t> freelancer project request </a:t>
            </a:r>
            <a:r>
              <a:rPr lang="en-US" dirty="0" smtClean="0"/>
              <a:t>details.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399589"/>
              </p:ext>
            </p:extLst>
          </p:nvPr>
        </p:nvGraphicFramePr>
        <p:xfrm>
          <a:off x="1244598" y="1189161"/>
          <a:ext cx="7175501" cy="4157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7216">
                  <a:extLst>
                    <a:ext uri="{9D8B030D-6E8A-4147-A177-3AD203B41FA5}">
                      <a16:colId xmlns:a16="http://schemas.microsoft.com/office/drawing/2014/main" val="1446371213"/>
                    </a:ext>
                  </a:extLst>
                </a:gridCol>
                <a:gridCol w="1029051">
                  <a:extLst>
                    <a:ext uri="{9D8B030D-6E8A-4147-A177-3AD203B41FA5}">
                      <a16:colId xmlns:a16="http://schemas.microsoft.com/office/drawing/2014/main" val="2482138897"/>
                    </a:ext>
                  </a:extLst>
                </a:gridCol>
                <a:gridCol w="1054519">
                  <a:extLst>
                    <a:ext uri="{9D8B030D-6E8A-4147-A177-3AD203B41FA5}">
                      <a16:colId xmlns:a16="http://schemas.microsoft.com/office/drawing/2014/main" val="2790001836"/>
                    </a:ext>
                  </a:extLst>
                </a:gridCol>
                <a:gridCol w="882612">
                  <a:extLst>
                    <a:ext uri="{9D8B030D-6E8A-4147-A177-3AD203B41FA5}">
                      <a16:colId xmlns:a16="http://schemas.microsoft.com/office/drawing/2014/main" val="1360241458"/>
                    </a:ext>
                  </a:extLst>
                </a:gridCol>
                <a:gridCol w="1601276">
                  <a:extLst>
                    <a:ext uri="{9D8B030D-6E8A-4147-A177-3AD203B41FA5}">
                      <a16:colId xmlns:a16="http://schemas.microsoft.com/office/drawing/2014/main" val="2047878664"/>
                    </a:ext>
                  </a:extLst>
                </a:gridCol>
                <a:gridCol w="1610827">
                  <a:extLst>
                    <a:ext uri="{9D8B030D-6E8A-4147-A177-3AD203B41FA5}">
                      <a16:colId xmlns:a16="http://schemas.microsoft.com/office/drawing/2014/main" val="2985937431"/>
                    </a:ext>
                  </a:extLst>
                </a:gridCol>
              </a:tblGrid>
              <a:tr h="8012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Sr.No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Size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Constraints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6167856"/>
                  </a:ext>
                </a:extLst>
              </a:tr>
              <a:tr h="3286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Primary key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Request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7020783"/>
                  </a:ext>
                </a:extLst>
              </a:tr>
              <a:tr h="3286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Project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0348997"/>
                  </a:ext>
                </a:extLst>
              </a:tr>
              <a:tr h="67471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Freelancer 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9508510"/>
                  </a:ext>
                </a:extLst>
              </a:tr>
              <a:tr h="32868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Msg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Message 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426598"/>
                  </a:ext>
                </a:extLst>
              </a:tr>
              <a:tr h="67471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Status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Project status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4866842"/>
                  </a:ext>
                </a:extLst>
              </a:tr>
              <a:tr h="102075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Time  stamp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Current timestamp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Project Request date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9146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6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PROJECT PROFILE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433047"/>
              </p:ext>
            </p:extLst>
          </p:nvPr>
        </p:nvGraphicFramePr>
        <p:xfrm>
          <a:off x="1985684" y="1779724"/>
          <a:ext cx="6305868" cy="40415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2242">
                  <a:extLst>
                    <a:ext uri="{9D8B030D-6E8A-4147-A177-3AD203B41FA5}">
                      <a16:colId xmlns:a16="http://schemas.microsoft.com/office/drawing/2014/main" val="1813492024"/>
                    </a:ext>
                  </a:extLst>
                </a:gridCol>
                <a:gridCol w="4463626">
                  <a:extLst>
                    <a:ext uri="{9D8B030D-6E8A-4147-A177-3AD203B41FA5}">
                      <a16:colId xmlns:a16="http://schemas.microsoft.com/office/drawing/2014/main" val="3167474423"/>
                    </a:ext>
                  </a:extLst>
                </a:gridCol>
              </a:tblGrid>
              <a:tr h="625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 dirty="0">
                          <a:effectLst/>
                        </a:rPr>
                        <a:t>PROJECT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 dirty="0">
                          <a:effectLst/>
                        </a:rPr>
                        <a:t>CODEWORK FREELANCER MANAGEMENT SYSTEM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067830"/>
                  </a:ext>
                </a:extLst>
              </a:tr>
              <a:tr h="625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>
                          <a:effectLst/>
                        </a:rPr>
                        <a:t>OBJECTIVE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 dirty="0">
                          <a:effectLst/>
                        </a:rPr>
                        <a:t>We provide information about freelancers and freelancing services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4703165"/>
                  </a:ext>
                </a:extLst>
              </a:tr>
              <a:tr h="30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>
                          <a:effectLst/>
                        </a:rPr>
                        <a:t>FRONT END TOOL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 dirty="0">
                          <a:effectLst/>
                        </a:rPr>
                        <a:t>PHP 5.6.31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5507617"/>
                  </a:ext>
                </a:extLst>
              </a:tr>
              <a:tr h="30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>
                          <a:effectLst/>
                        </a:rPr>
                        <a:t>BACK END TOOL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 dirty="0">
                          <a:effectLst/>
                        </a:rPr>
                        <a:t>MySQL 5.0.11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1427337"/>
                  </a:ext>
                </a:extLst>
              </a:tr>
              <a:tr h="625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>
                          <a:effectLst/>
                        </a:rPr>
                        <a:t>SYSTEM 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 dirty="0">
                          <a:effectLst/>
                        </a:rPr>
                        <a:t>Windows 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6146324"/>
                  </a:ext>
                </a:extLst>
              </a:tr>
              <a:tr h="30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>
                          <a:effectLst/>
                        </a:rPr>
                        <a:t>DOCUMENTATION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 dirty="0">
                          <a:effectLst/>
                        </a:rPr>
                        <a:t>MS Office 2016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9758547"/>
                  </a:ext>
                </a:extLst>
              </a:tr>
              <a:tr h="30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>
                          <a:effectLst/>
                        </a:rPr>
                        <a:t>OTHER TOOL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 dirty="0">
                          <a:effectLst/>
                        </a:rPr>
                        <a:t>Dreamweaver CC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61884"/>
                  </a:ext>
                </a:extLst>
              </a:tr>
              <a:tr h="9447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32740" algn="l"/>
                        </a:tabLst>
                      </a:pPr>
                      <a:r>
                        <a:rPr lang="en-US" sz="1600">
                          <a:effectLst/>
                        </a:rPr>
                        <a:t>DEVELOPED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1325" algn="l"/>
                        </a:tabLst>
                      </a:pPr>
                      <a:r>
                        <a:rPr lang="en-US" sz="1600" dirty="0">
                          <a:effectLst/>
                        </a:rPr>
                        <a:t>Vivek D. Patel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1325" algn="l"/>
                        </a:tabLst>
                      </a:pPr>
                      <a:r>
                        <a:rPr lang="en-US" sz="1600" dirty="0">
                          <a:effectLst/>
                        </a:rPr>
                        <a:t>Priya S. Patel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1325" algn="l"/>
                        </a:tabLst>
                      </a:pPr>
                      <a:r>
                        <a:rPr lang="en-US" sz="1600" dirty="0" err="1">
                          <a:effectLst/>
                        </a:rPr>
                        <a:t>Gaurang</a:t>
                      </a:r>
                      <a:r>
                        <a:rPr lang="en-US" sz="1600" dirty="0">
                          <a:effectLst/>
                        </a:rPr>
                        <a:t> J. </a:t>
                      </a:r>
                      <a:r>
                        <a:rPr lang="en-US" sz="1600" dirty="0" err="1">
                          <a:effectLst/>
                        </a:rPr>
                        <a:t>Parmar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47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2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58849" y="6265270"/>
            <a:ext cx="6798734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/>
              <a:t>:-This is the </a:t>
            </a:r>
            <a:r>
              <a:rPr lang="en-US" dirty="0" smtClean="0"/>
              <a:t>Home Page.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999" y="544515"/>
            <a:ext cx="6684435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dirty="0" smtClean="0"/>
              <a:t>1. Home Page</a:t>
            </a:r>
            <a:endParaRPr lang="en-US" dirty="0"/>
          </a:p>
        </p:txBody>
      </p:sp>
      <p:pic>
        <p:nvPicPr>
          <p:cNvPr id="8" name="Content Placeholder 7" descr="C:\xampp\htdocs\codework\document\ScreenShot\Hom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91073"/>
            <a:ext cx="8596313" cy="4833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4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58849" y="6265270"/>
            <a:ext cx="6798734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/>
              <a:t>:-This is the registration page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999" y="544515"/>
            <a:ext cx="6684435" cy="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Registration P</a:t>
            </a:r>
            <a:r>
              <a:rPr lang="en-US" dirty="0" smtClean="0"/>
              <a:t>age</a:t>
            </a:r>
            <a:endParaRPr lang="en-IN" dirty="0"/>
          </a:p>
        </p:txBody>
      </p:sp>
      <p:pic>
        <p:nvPicPr>
          <p:cNvPr id="7" name="Content Placeholder 6" descr="C:\xampp\htdocs\codework\document\ScreenShot\Signup-Error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9" y="941696"/>
            <a:ext cx="8258175" cy="5323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76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15999" y="6438898"/>
            <a:ext cx="6798734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Description</a:t>
            </a:r>
            <a:r>
              <a:rPr lang="en-US" dirty="0" smtClean="0"/>
              <a:t>:-</a:t>
            </a:r>
            <a:r>
              <a:rPr lang="en-US" b="1" dirty="0" smtClean="0"/>
              <a:t>This </a:t>
            </a:r>
            <a:r>
              <a:rPr lang="en-US" b="1" dirty="0"/>
              <a:t>is the freelancer registration page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999" y="544515"/>
            <a:ext cx="6684435" cy="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3. Freelancer </a:t>
            </a:r>
            <a:r>
              <a:rPr lang="en-US" dirty="0" smtClean="0"/>
              <a:t>Registration Page</a:t>
            </a:r>
            <a:endParaRPr lang="en-IN" dirty="0"/>
          </a:p>
        </p:txBody>
      </p:sp>
      <p:pic>
        <p:nvPicPr>
          <p:cNvPr id="8" name="Content Placeholder 7" descr="C:\Users\Priya\Downloads\screencapture-localhost-codework-signup-php-2019-03-11-09_44_11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9" y="941388"/>
            <a:ext cx="7814101" cy="5497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0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15999" y="6438898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</a:t>
            </a:r>
            <a:r>
              <a:rPr lang="en-US" dirty="0"/>
              <a:t>This is Login page for freelancer and client both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999" y="544515"/>
            <a:ext cx="6684435" cy="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Login page</a:t>
            </a:r>
            <a:endParaRPr lang="en-IN" dirty="0"/>
          </a:p>
        </p:txBody>
      </p:sp>
      <p:pic>
        <p:nvPicPr>
          <p:cNvPr id="7" name="Content Placeholder 6" descr="C:\xampp\htdocs\codework\document\ScreenShot\Login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170227"/>
            <a:ext cx="8258175" cy="516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2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15999" y="6438898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</a:t>
            </a:r>
            <a:r>
              <a:rPr lang="en-US" dirty="0"/>
              <a:t>This is admin Login page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999" y="544515"/>
            <a:ext cx="6684435" cy="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5. Admin Login page</a:t>
            </a:r>
            <a:endParaRPr lang="en-IN" dirty="0"/>
          </a:p>
        </p:txBody>
      </p:sp>
      <p:pic>
        <p:nvPicPr>
          <p:cNvPr id="8" name="Content Placeholder 7" descr="C:\Users\Priya\Pictures\Screenshots\Screenshot (14)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941696"/>
            <a:ext cx="8258175" cy="5497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8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15999" y="6438898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</a:t>
            </a:r>
            <a:r>
              <a:rPr lang="en-US" dirty="0"/>
              <a:t>This is the available services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999" y="544515"/>
            <a:ext cx="6684435" cy="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6. Services</a:t>
            </a:r>
            <a:endParaRPr lang="en-IN" dirty="0"/>
          </a:p>
        </p:txBody>
      </p:sp>
      <p:pic>
        <p:nvPicPr>
          <p:cNvPr id="7" name="Content Placeholder 6" descr="C:\Users\Priya\Pictures\Screenshots\Screenshot (15)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941696"/>
            <a:ext cx="9629254" cy="5497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5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15999" y="6438898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</a:t>
            </a:r>
            <a:r>
              <a:rPr lang="en-US" dirty="0"/>
              <a:t>This is editable page for </a:t>
            </a:r>
            <a:r>
              <a:rPr lang="en-US" dirty="0" smtClean="0"/>
              <a:t>client’s </a:t>
            </a:r>
            <a:r>
              <a:rPr lang="en-US" dirty="0"/>
              <a:t>post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999" y="544515"/>
            <a:ext cx="6684435" cy="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7. Client </a:t>
            </a:r>
            <a:r>
              <a:rPr lang="en-US" dirty="0" smtClean="0"/>
              <a:t>View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926" y="941696"/>
            <a:ext cx="5747503" cy="54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0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15999" y="6438898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</a:t>
            </a:r>
            <a:r>
              <a:rPr lang="en-US" dirty="0"/>
              <a:t>This is the dashboard of freelancer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15999" y="544515"/>
            <a:ext cx="6684435" cy="39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8. Freelancer </a:t>
            </a:r>
            <a:r>
              <a:rPr lang="en-US" dirty="0" smtClean="0"/>
              <a:t>view</a:t>
            </a:r>
            <a:endParaRPr lang="en-IN" dirty="0"/>
          </a:p>
        </p:txBody>
      </p:sp>
      <p:pic>
        <p:nvPicPr>
          <p:cNvPr id="7" name="Content Placeholder 6" descr="C:\Users\Priya\Downloads\screencapture-localhost-codework-freelancer-php-2019-03-12-21_47_3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75" y="941696"/>
            <a:ext cx="4981431" cy="5497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06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15999" y="6438898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</a:t>
            </a:r>
            <a:r>
              <a:rPr lang="en-US" dirty="0"/>
              <a:t>This is login page admin side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0071" y="518615"/>
            <a:ext cx="6684435" cy="84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</a:t>
            </a:r>
            <a:r>
              <a:rPr lang="en-US" dirty="0" smtClean="0"/>
              <a:t>. Admin Home Page</a:t>
            </a:r>
            <a:endParaRPr lang="en-IN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7797" y="95534"/>
            <a:ext cx="8629888" cy="67916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REPORT DESIGN</a:t>
            </a:r>
            <a:endParaRPr lang="en-US" dirty="0"/>
          </a:p>
        </p:txBody>
      </p:sp>
      <p:pic>
        <p:nvPicPr>
          <p:cNvPr id="9" name="Content Placeholder 8" descr="C:\Users\Priya\Pictures\Screenshots\Screenshot (26)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11" y="941696"/>
            <a:ext cx="8737303" cy="5336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4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15999" y="6438898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</a:t>
            </a:r>
            <a:r>
              <a:rPr lang="en-US" dirty="0"/>
              <a:t>This is client report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0071" y="518615"/>
            <a:ext cx="6684435" cy="84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Client </a:t>
            </a:r>
            <a:r>
              <a:rPr lang="en-US" dirty="0" smtClean="0"/>
              <a:t>Report</a:t>
            </a:r>
            <a:endParaRPr lang="en-IN" dirty="0"/>
          </a:p>
        </p:txBody>
      </p:sp>
      <p:pic>
        <p:nvPicPr>
          <p:cNvPr id="10" name="Content Placeholder 9" descr="C:\Users\Priya\Downloads\screencapture-localhost-codework-admin-client-php-2019-03-12-22_17_54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8" y="941696"/>
            <a:ext cx="8482844" cy="5497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95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DRAWBACK OF EXISTING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12591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/>
              <a:t>The current system its total manual. 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In existing system, client has physically to visit our office to satisfy his/her requirement – according to client requirement; project has been given to the developers.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It becomes difficult to maintain records of clients and developers on paper.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15999" y="6438898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 </a:t>
            </a:r>
            <a:r>
              <a:rPr lang="en-US" dirty="0"/>
              <a:t>This is freelancer report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0071" y="518615"/>
            <a:ext cx="6684435" cy="84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3. Freelancer </a:t>
            </a:r>
            <a:r>
              <a:rPr lang="en-US" dirty="0" smtClean="0"/>
              <a:t>Report</a:t>
            </a:r>
            <a:endParaRPr lang="en-IN" dirty="0"/>
          </a:p>
        </p:txBody>
      </p:sp>
      <p:pic>
        <p:nvPicPr>
          <p:cNvPr id="7" name="Content Placeholder 6" descr="C:\Users\Priya\Downloads\screencapture-localhost-codework-admin-freelancer-php-2019-03-27-12_47_5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71" y="941696"/>
            <a:ext cx="8384104" cy="5497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92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90070" y="5975375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 </a:t>
            </a:r>
            <a:r>
              <a:rPr lang="en-US" dirty="0"/>
              <a:t>This page is after login admin side provide information about feedback report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0071" y="518615"/>
            <a:ext cx="6684435" cy="84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Feedback </a:t>
            </a:r>
            <a:r>
              <a:rPr lang="en-US" dirty="0" smtClean="0"/>
              <a:t>Report</a:t>
            </a:r>
            <a:endParaRPr lang="en-IN" dirty="0"/>
          </a:p>
        </p:txBody>
      </p:sp>
      <p:pic>
        <p:nvPicPr>
          <p:cNvPr id="8" name="Content Placeholder 7" descr="C:\Users\Priya\Pictures\Screenshots\Screenshot (22)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70" y="941696"/>
            <a:ext cx="8922669" cy="4967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64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90070" y="5975375"/>
            <a:ext cx="8258176" cy="71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Description</a:t>
            </a:r>
            <a:r>
              <a:rPr lang="en-US" dirty="0" smtClean="0"/>
              <a:t>:- </a:t>
            </a:r>
            <a:r>
              <a:rPr lang="en-US" dirty="0"/>
              <a:t>This page is after login admin side provide information about project report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0071" y="518615"/>
            <a:ext cx="6684435" cy="84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5. Project </a:t>
            </a:r>
            <a:r>
              <a:rPr lang="en-US" dirty="0" smtClean="0"/>
              <a:t>Report</a:t>
            </a:r>
            <a:endParaRPr lang="en-IN" dirty="0"/>
          </a:p>
        </p:txBody>
      </p:sp>
      <p:pic>
        <p:nvPicPr>
          <p:cNvPr id="7" name="Content Placeholder 6" descr="C:\Users\Priya\Downloads\screencapture-localhost-codework-admin-project-php-2019-03-27-13_31_56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70" y="941696"/>
            <a:ext cx="8608772" cy="5033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5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BIBILIOGRAPHY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472" y="2235200"/>
            <a:ext cx="4796366" cy="46831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https://www.w3school.com/php5</a:t>
            </a:r>
            <a:endParaRPr lang="en-US" dirty="0"/>
          </a:p>
        </p:txBody>
      </p:sp>
      <p:pic>
        <p:nvPicPr>
          <p:cNvPr id="19" name="Picture 18" descr="C:\Users\Priya\Downloads\download (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72" y="1754822"/>
            <a:ext cx="2793958" cy="48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C:\Users\Priya\Downloads\downloa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72" y="3059272"/>
            <a:ext cx="1688489" cy="10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867834" y="4111150"/>
            <a:ext cx="6929966" cy="52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hlinkClick r:id="rId5"/>
              </a:rPr>
              <a:t>https://getbootstrap.com/docs/4.0/getting-started/introduction</a:t>
            </a:r>
            <a:endParaRPr lang="en-US" dirty="0"/>
          </a:p>
        </p:txBody>
      </p:sp>
      <p:pic>
        <p:nvPicPr>
          <p:cNvPr id="22" name="Picture 21" descr="C:\Users\Priya\Downloads\download (1)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4466911"/>
            <a:ext cx="2458766" cy="122046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867834" y="5518789"/>
            <a:ext cx="5825066" cy="52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hlinkClick r:id="rId7"/>
              </a:rPr>
              <a:t>https://github.com/gaurangkumar/codework.git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993" y="2563883"/>
            <a:ext cx="8596668" cy="1320800"/>
          </a:xfrm>
        </p:spPr>
        <p:txBody>
          <a:bodyPr/>
          <a:lstStyle/>
          <a:p>
            <a:r>
              <a:rPr lang="en-US" sz="7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YOU…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3382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/>
              <a:t>NEED FOR NEW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91011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Various freelancer can be found for different type of website development and designing work.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Client can post project and choose a best freelancer from all of list.</a:t>
            </a:r>
          </a:p>
          <a:p>
            <a:pPr>
              <a:lnSpc>
                <a:spcPct val="150000"/>
              </a:lnSpc>
            </a:pPr>
            <a:r>
              <a:rPr lang="en-US" dirty="0"/>
              <a:t>Browse freelancer profiles, compare proposals and select the best one, award your project and your freelancer goes to work</a:t>
            </a:r>
            <a:r>
              <a:rPr lang="en-US" dirty="0" smtClean="0"/>
              <a:t>.</a:t>
            </a:r>
          </a:p>
          <a:p>
            <a:pPr lvl="0"/>
            <a:r>
              <a:rPr lang="en-US" dirty="0"/>
              <a:t>Pay when you are satisfied</a:t>
            </a:r>
            <a:r>
              <a:rPr lang="en-US" dirty="0" smtClean="0"/>
              <a:t>!</a:t>
            </a:r>
            <a:endParaRPr lang="en-US" dirty="0"/>
          </a:p>
          <a:p>
            <a:pPr lvl="0"/>
            <a:r>
              <a:rPr lang="en-US" dirty="0" err="1"/>
              <a:t>Codework</a:t>
            </a:r>
            <a:r>
              <a:rPr lang="en-US" dirty="0"/>
              <a:t> has no access fees, subscriptions, monthly fees or annual fees. There are no fees to post a project or set up a user account. Employer commissions and upgrade fees are also waived for volume customers.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HARDWARE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082" y="2160589"/>
            <a:ext cx="6686919" cy="3880773"/>
          </a:xfrm>
        </p:spPr>
        <p:txBody>
          <a:bodyPr/>
          <a:lstStyle/>
          <a:p>
            <a:pPr lvl="0"/>
            <a:r>
              <a:rPr lang="en-US" dirty="0"/>
              <a:t>PROCESSOR			:	Intel Core i3</a:t>
            </a:r>
          </a:p>
          <a:p>
            <a:pPr lvl="0"/>
            <a:r>
              <a:rPr lang="en-US" dirty="0"/>
              <a:t>RAM					:	4GB</a:t>
            </a:r>
          </a:p>
          <a:p>
            <a:pPr lvl="0"/>
            <a:r>
              <a:rPr lang="en-US" dirty="0"/>
              <a:t>HARD-DISK			:	500GB</a:t>
            </a:r>
          </a:p>
          <a:p>
            <a:pPr lvl="0"/>
            <a:r>
              <a:rPr lang="en-US" dirty="0"/>
              <a:t>WINDOWS				:	WINDOWS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5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SOFTWARE TOOLS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7872" y="2160589"/>
            <a:ext cx="6776129" cy="3880773"/>
          </a:xfrm>
        </p:spPr>
        <p:txBody>
          <a:bodyPr/>
          <a:lstStyle/>
          <a:p>
            <a:pPr lvl="0"/>
            <a:r>
              <a:rPr lang="en-US" dirty="0"/>
              <a:t>FRONT END TOOL		</a:t>
            </a:r>
            <a:r>
              <a:rPr lang="en-US" dirty="0" smtClean="0"/>
              <a:t>	:</a:t>
            </a:r>
            <a:r>
              <a:rPr lang="en-US" dirty="0"/>
              <a:t>	PHP 5.6.0</a:t>
            </a:r>
          </a:p>
          <a:p>
            <a:pPr lvl="0"/>
            <a:r>
              <a:rPr lang="en-US" dirty="0"/>
              <a:t>BACK END TOOL			:	MySQL 5.0</a:t>
            </a:r>
          </a:p>
          <a:p>
            <a:pPr lvl="0"/>
            <a:r>
              <a:rPr lang="en-US" dirty="0"/>
              <a:t>OTHER TOOLS    			:	MS Word 2016</a:t>
            </a:r>
          </a:p>
          <a:p>
            <a:pPr marL="0" indent="0">
              <a:buNone/>
            </a:pPr>
            <a:r>
              <a:rPr lang="en-US" dirty="0" smtClean="0"/>
              <a:t>								MS </a:t>
            </a:r>
            <a:r>
              <a:rPr lang="en-US" dirty="0"/>
              <a:t>PowerPoint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4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24469"/>
            <a:ext cx="8596668" cy="356839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 </a:t>
            </a:r>
            <a:r>
              <a:rPr lang="en-US" b="1" u="sng" dirty="0" smtClean="0"/>
              <a:t>SYSTEM DESIGN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/>
              <a:t>DATA FLOW DIAGRAM</a:t>
            </a:r>
            <a:br>
              <a:rPr lang="en-US" dirty="0"/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9311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637" y="252760"/>
            <a:ext cx="8596668" cy="1320800"/>
          </a:xfrm>
        </p:spPr>
        <p:txBody>
          <a:bodyPr/>
          <a:lstStyle/>
          <a:p>
            <a:pPr algn="ctr"/>
            <a:r>
              <a:rPr lang="en-US" b="1" u="sng" dirty="0"/>
              <a:t>CONTEX LEVEL DIAGRAM</a:t>
            </a:r>
            <a:endParaRPr lang="en-US" dirty="0"/>
          </a:p>
        </p:txBody>
      </p:sp>
      <p:pic>
        <p:nvPicPr>
          <p:cNvPr id="57" name="Content Placeholder 5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12" y="1119807"/>
            <a:ext cx="7243088" cy="5422087"/>
          </a:xfrm>
        </p:spPr>
      </p:pic>
      <p:cxnSp>
        <p:nvCxnSpPr>
          <p:cNvPr id="59" name="Straight Connector 58"/>
          <p:cNvCxnSpPr/>
          <p:nvPr/>
        </p:nvCxnSpPr>
        <p:spPr>
          <a:xfrm>
            <a:off x="1608812" y="1119807"/>
            <a:ext cx="0" cy="5873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18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932" y="101600"/>
            <a:ext cx="8596668" cy="749300"/>
          </a:xfrm>
        </p:spPr>
        <p:txBody>
          <a:bodyPr/>
          <a:lstStyle/>
          <a:p>
            <a:pPr algn="ctr"/>
            <a:r>
              <a:rPr lang="en-US" b="1" u="sng" dirty="0"/>
              <a:t>FIRST LEVEL DIAGRAM FREELANCER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850900"/>
            <a:ext cx="9410700" cy="6108700"/>
          </a:xfrm>
        </p:spPr>
      </p:pic>
    </p:spTree>
    <p:extLst>
      <p:ext uri="{BB962C8B-B14F-4D97-AF65-F5344CB8AC3E}">
        <p14:creationId xmlns:p14="http://schemas.microsoft.com/office/powerpoint/2010/main" val="16847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207</TotalTime>
  <Words>915</Words>
  <Application>Microsoft Office PowerPoint</Application>
  <PresentationFormat>Widescreen</PresentationFormat>
  <Paragraphs>395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PROJECT PROFILE</vt:lpstr>
      <vt:lpstr>DRAWBACK OF EXISTING SYSTEM</vt:lpstr>
      <vt:lpstr>NEED FOR NEW SYSTEM</vt:lpstr>
      <vt:lpstr>HARDWARE TOOLS</vt:lpstr>
      <vt:lpstr>SOFTWARE TOOLS </vt:lpstr>
      <vt:lpstr> SYSTEM DESIGN  DATA FLOW DIAGRAM </vt:lpstr>
      <vt:lpstr>CONTEX LEVEL DIAGRAM</vt:lpstr>
      <vt:lpstr>FIRST LEVEL DIAGRAM FREELANCER</vt:lpstr>
      <vt:lpstr>FIRST LEVEL DIAGRAM ADMIN</vt:lpstr>
      <vt:lpstr>FIRST LEVEL DIAGRAM CLIENT</vt:lpstr>
      <vt:lpstr>E R DIAGRAM</vt:lpstr>
      <vt:lpstr>H R DIAGRAM</vt:lpstr>
      <vt:lpstr> DATA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 DESIGN</vt:lpstr>
      <vt:lpstr>PowerPoint Presentation</vt:lpstr>
      <vt:lpstr>PowerPoint Presentation</vt:lpstr>
      <vt:lpstr>PowerPoint Presentation</vt:lpstr>
      <vt:lpstr>PowerPoint Presentation</vt:lpstr>
      <vt:lpstr>BIBILIOGRAPHY</vt:lpstr>
      <vt:lpstr>THANK YOU…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vivek</dc:creator>
  <cp:lastModifiedBy>patel vivek</cp:lastModifiedBy>
  <cp:revision>67</cp:revision>
  <dcterms:created xsi:type="dcterms:W3CDTF">2019-03-27T06:21:52Z</dcterms:created>
  <dcterms:modified xsi:type="dcterms:W3CDTF">2019-03-28T04:26:02Z</dcterms:modified>
</cp:coreProperties>
</file>